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6" r:id="rId4"/>
    <p:sldId id="263" r:id="rId5"/>
    <p:sldId id="257" r:id="rId6"/>
    <p:sldId id="262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9"/>
        <p:guide pos="38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2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21:20:27.64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0.xml"/><Relationship Id="rId7" Type="http://schemas.openxmlformats.org/officeDocument/2006/relationships/image" Target="../media/image8.pn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7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11.png"/><Relationship Id="rId5" Type="http://schemas.openxmlformats.org/officeDocument/2006/relationships/tags" Target="../tags/tag75.xml"/><Relationship Id="rId4" Type="http://schemas.openxmlformats.org/officeDocument/2006/relationships/image" Target="../media/image10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8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tags" Target="../tags/tag80.xml"/><Relationship Id="rId2" Type="http://schemas.openxmlformats.org/officeDocument/2006/relationships/image" Target="../media/image13.png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2480" y="89408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第一步：手机</a:t>
            </a:r>
            <a:r>
              <a:rPr sz="1400"/>
              <a:t>微信</a:t>
            </a:r>
            <a:r>
              <a:rPr lang="zh-CN" sz="1400"/>
              <a:t>扫码关注</a:t>
            </a:r>
            <a:endParaRPr lang="zh-CN" sz="1400"/>
          </a:p>
          <a:p>
            <a:r>
              <a:rPr lang="zh-CN" sz="1400"/>
              <a:t>湖北师范大学继续教育学院微信公众号</a:t>
            </a:r>
            <a:endParaRPr 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4130675" y="894080"/>
            <a:ext cx="2540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第二步：进入成教平台</a:t>
            </a:r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8253095" y="808990"/>
            <a:ext cx="3475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第三步：登录用户名、密码</a:t>
            </a:r>
            <a:endParaRPr lang="zh-CN" altLang="en-US" sz="1400"/>
          </a:p>
          <a:p>
            <a:r>
              <a:rPr lang="zh-CN" altLang="en-US" sz="1400">
                <a:solidFill>
                  <a:srgbClr val="FF0000"/>
                </a:solidFill>
              </a:rPr>
              <a:t>用户名</a:t>
            </a:r>
            <a:r>
              <a:rPr lang="en-US" altLang="zh-CN" sz="1400">
                <a:solidFill>
                  <a:srgbClr val="FF0000"/>
                </a:solidFill>
              </a:rPr>
              <a:t>2024</a:t>
            </a:r>
            <a:r>
              <a:rPr lang="zh-CN" altLang="en-US" sz="1400">
                <a:solidFill>
                  <a:srgbClr val="FF0000"/>
                </a:solidFill>
              </a:rPr>
              <a:t>身份证号</a:t>
            </a:r>
            <a:r>
              <a:rPr lang="en-US" altLang="zh-CN" sz="1400">
                <a:solidFill>
                  <a:srgbClr val="FF0000"/>
                </a:solidFill>
              </a:rPr>
              <a:t> </a:t>
            </a:r>
            <a:r>
              <a:rPr lang="zh-CN" altLang="en-US" sz="1400">
                <a:solidFill>
                  <a:srgbClr val="FF0000"/>
                </a:solidFill>
              </a:rPr>
              <a:t>密码身份证后六位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7685" y="173990"/>
            <a:ext cx="7178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湖北师范大学</a:t>
            </a:r>
            <a:r>
              <a:rPr lang="en-US" altLang="zh-CN" sz="2400"/>
              <a:t>2024</a:t>
            </a:r>
            <a:r>
              <a:rPr lang="zh-CN" altLang="en-US" sz="2400"/>
              <a:t>级成人教育新生入学报到流程</a:t>
            </a:r>
            <a:endParaRPr lang="zh-CN" altLang="en-US" sz="2400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8517255" y="146050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湖师微信公众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85" y="2185035"/>
            <a:ext cx="1777365" cy="1777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44975" y="146050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2480" y="37592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四步：</a:t>
            </a:r>
            <a:r>
              <a:rPr sz="1400"/>
              <a:t>绑定手机号码</a:t>
            </a:r>
            <a:endParaRPr sz="1400"/>
          </a:p>
          <a:p>
            <a:r>
              <a:rPr sz="1400"/>
              <a:t>输入本人手机号码、验证码完成绑定后可登录系统</a:t>
            </a:r>
            <a:endParaRPr sz="1400"/>
          </a:p>
        </p:txBody>
      </p:sp>
      <p:sp>
        <p:nvSpPr>
          <p:cNvPr id="19" name="文本框 18"/>
          <p:cNvSpPr txBox="1"/>
          <p:nvPr/>
        </p:nvSpPr>
        <p:spPr>
          <a:xfrm>
            <a:off x="4659630" y="461645"/>
            <a:ext cx="254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第五步：</a:t>
            </a:r>
            <a:r>
              <a:rPr lang="zh-CN" altLang="en-US" sz="1400">
                <a:sym typeface="+mn-ea"/>
              </a:rPr>
              <a:t>阅读新生入学须知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8549640" y="461645"/>
            <a:ext cx="26911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第六步：点击入学报到</a:t>
            </a:r>
            <a:endParaRPr lang="en-US" altLang="zh-CN" sz="1400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68680" y="1113155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/>
          <p:nvPr/>
        </p:nvPicPr>
        <p:blipFill>
          <a:blip r:embed="rId2"/>
          <a:srcRect t="12592" b="14"/>
          <a:stretch>
            <a:fillRect/>
          </a:stretch>
        </p:blipFill>
        <p:spPr>
          <a:xfrm>
            <a:off x="4530725" y="1113790"/>
            <a:ext cx="2520315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8438515" y="111379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6615" y="463550"/>
            <a:ext cx="25673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第七步：</a:t>
            </a:r>
            <a:r>
              <a:rPr lang="zh-CN" sz="1400"/>
              <a:t>请选择校外教学点</a:t>
            </a:r>
            <a:endParaRPr lang="zh-CN" sz="1400"/>
          </a:p>
          <a:p>
            <a:r>
              <a:rPr lang="zh-CN" sz="1400"/>
              <a:t>如已显示教学点信息，则查看直接到下一步</a:t>
            </a:r>
            <a:endParaRPr lang="zh-CN" sz="1400"/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8338185" y="492760"/>
            <a:ext cx="26911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第九步：上传蓝底电子证件照片</a:t>
            </a:r>
            <a:endParaRPr lang="zh-CN" altLang="en-US" sz="1400"/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/>
          <a:srcRect b="5897"/>
          <a:stretch>
            <a:fillRect/>
          </a:stretch>
        </p:blipFill>
        <p:spPr>
          <a:xfrm>
            <a:off x="4597400" y="141605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597400" y="463550"/>
            <a:ext cx="28340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第八步：</a:t>
            </a:r>
            <a:r>
              <a:rPr lang="zh-CN" altLang="en-US" sz="1400">
                <a:sym typeface="+mn-ea"/>
              </a:rPr>
              <a:t>按照要求上传身份证照片系统自动读取信息并核对，再点下一步</a:t>
            </a:r>
            <a:endParaRPr lang="zh-CN" altLang="en-US" sz="1400"/>
          </a:p>
        </p:txBody>
      </p:sp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45525" y="141605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084945" y="3042920"/>
            <a:ext cx="1641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">
                <a:solidFill>
                  <a:srgbClr val="FF0000"/>
                </a:solidFill>
              </a:rPr>
              <a:t>温馨提醒：标准电子免冠证件照。此电子照片勇于整个学习期间</a:t>
            </a:r>
            <a:endParaRPr lang="zh-CN" altLang="en-US" sz="80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9"/>
          <a:stretch>
            <a:fillRect/>
          </a:stretch>
        </p:blipFill>
        <p:spPr>
          <a:xfrm>
            <a:off x="956310" y="1274445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305560" y="4056380"/>
            <a:ext cx="174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>
                <a:solidFill>
                  <a:srgbClr val="FF0000"/>
                </a:solidFill>
              </a:rPr>
              <a:t>如有疑问，请联系我校招办：0714-6572198</a:t>
            </a:r>
            <a:endParaRPr lang="zh-CN" altLang="en-US" sz="900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65200" y="566420"/>
            <a:ext cx="25869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第十步：</a:t>
            </a:r>
            <a:r>
              <a:rPr lang="zh-CN" altLang="en-US" sz="1400">
                <a:sym typeface="+mn-ea"/>
              </a:rPr>
              <a:t>打开手机摄像头拍照权限，调整好角度和周围光线，完成人像采集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871085" y="566420"/>
            <a:ext cx="25628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第十一步：</a:t>
            </a:r>
            <a:r>
              <a:rPr lang="zh-CN" altLang="en-US" sz="1400">
                <a:sym typeface="+mn-ea"/>
              </a:rPr>
              <a:t>“点我去比对”系统自动完成比对，并显示比对结果</a:t>
            </a:r>
            <a:endParaRPr lang="zh-CN" altLang="en-US" sz="1400"/>
          </a:p>
        </p:txBody>
      </p:sp>
      <p:pic>
        <p:nvPicPr>
          <p:cNvPr id="3" name="图片 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1875" y="1303655"/>
            <a:ext cx="25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图片 1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78083" y="1303655"/>
            <a:ext cx="25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605520" y="566420"/>
            <a:ext cx="29235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第十二步：</a:t>
            </a:r>
            <a:r>
              <a:rPr lang="zh-CN" altLang="en-US" sz="1400">
                <a:sym typeface="+mn-ea"/>
              </a:rPr>
              <a:t>如录取照片与证件照比对低于</a:t>
            </a:r>
            <a:r>
              <a:rPr lang="en-US" altLang="zh-CN" sz="1400">
                <a:sym typeface="+mn-ea"/>
              </a:rPr>
              <a:t>50</a:t>
            </a:r>
            <a:r>
              <a:rPr lang="zh-CN" altLang="en-US" sz="1400">
                <a:sym typeface="+mn-ea"/>
              </a:rPr>
              <a:t>，可选择重新上传身份证或签订协议</a:t>
            </a:r>
            <a:endParaRPr lang="zh-CN" altLang="en-US" sz="1400"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06815" y="1303655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1050" y="461010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第十三步：</a:t>
            </a:r>
            <a:r>
              <a:rPr lang="zh-CN" altLang="en-US" sz="1400">
                <a:sym typeface="+mn-ea"/>
              </a:rPr>
              <a:t>入学审核中档案资料填写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692650" y="461010"/>
            <a:ext cx="28498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第十四步：</a:t>
            </a:r>
            <a:r>
              <a:rPr lang="zh-CN" altLang="en-US" sz="1400">
                <a:sym typeface="+mn-ea"/>
              </a:rPr>
              <a:t>专升本学生需上传专科毕业证照片及专科电子注册备案表（其他层次学生可略过此步骤）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265795" y="508635"/>
            <a:ext cx="3199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第十五步：</a:t>
            </a:r>
            <a:r>
              <a:rPr lang="zh-CN" altLang="en-US" sz="1400">
                <a:sym typeface="+mn-ea"/>
              </a:rPr>
              <a:t>信息填写完毕点击保存后，并确认完成入学报到全部流程。</a:t>
            </a:r>
            <a:endParaRPr lang="zh-CN" altLang="en-US" sz="1400"/>
          </a:p>
        </p:txBody>
      </p:sp>
      <p:pic>
        <p:nvPicPr>
          <p:cNvPr id="21" name="图片 8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6943" y="1198245"/>
            <a:ext cx="25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57750" y="1198245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223510" y="4999990"/>
            <a:ext cx="1976755" cy="878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FF0000"/>
                </a:solidFill>
              </a:rPr>
              <a:t>年代久远的专科学历可上传学信网认证报告，识别读取不到信息，可在框内手动输入。</a:t>
            </a:r>
            <a:endParaRPr lang="zh-CN" altLang="en-US" sz="100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892800" y="4724400"/>
            <a:ext cx="5461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微信图片_20240303105621"/>
          <p:cNvPicPr/>
          <p:nvPr/>
        </p:nvPicPr>
        <p:blipFill>
          <a:blip r:embed="rId5"/>
          <a:stretch>
            <a:fillRect/>
          </a:stretch>
        </p:blipFill>
        <p:spPr>
          <a:xfrm>
            <a:off x="8620125" y="1198245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DIAGRAM_VIRTUALLY_FRAME" val="{&quot;height&quot;:443.503937007874,&quot;left&quot;:67.45,&quot;top&quot;:36.5,&quot;width&quot;:801}"/>
</p:tagLst>
</file>

<file path=ppt/tags/tag66.xml><?xml version="1.0" encoding="utf-8"?>
<p:tagLst xmlns:p="http://schemas.openxmlformats.org/presentationml/2006/main">
  <p:tag name="KSO_WM_DIAGRAM_VIRTUALLY_FRAME" val="{&quot;height&quot;:443.503937007874,&quot;left&quot;:67.45,&quot;top&quot;:36.5,&quot;width&quot;:801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443.503937007874,&quot;left&quot;:67.45,&quot;top&quot;:36.5,&quot;width&quot;:801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443.503937007874,&quot;left&quot;:67.45,&quot;top&quot;:36.5,&quot;width&quot;:801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443.503937007874,&quot;left&quot;:67.45,&quot;top&quot;:36.5,&quot;width&quot;:801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DIAGRAM_VIRTUALLY_FRAME" val="{&quot;height&quot;:426.55393700787397,&quot;left&quot;:76,&quot;top&quot;:44.6,&quot;width&quot;:831.8}"/>
</p:tagLst>
</file>

<file path=ppt/tags/tag73.xml><?xml version="1.0" encoding="utf-8"?>
<p:tagLst xmlns:p="http://schemas.openxmlformats.org/presentationml/2006/main">
  <p:tag name="KSO_WM_DIAGRAM_VIRTUALLY_FRAME" val="{&quot;height&quot;:426.55393700787397,&quot;left&quot;:76,&quot;top&quot;:44.6,&quot;width&quot;:831.8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426.55393700787397,&quot;left&quot;:76,&quot;top&quot;:44.6,&quot;width&quot;:831.8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426.55393700787397,&quot;left&quot;:76,&quot;top&quot;:44.6,&quot;width&quot;:831.8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426.55393700787397,&quot;left&quot;:76,&quot;top&quot;:44.6,&quot;width&quot;:831.8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426.55393700787397,&quot;left&quot;:76,&quot;top&quot;:44.6,&quot;width&quot;:831.8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PP_MARK_KEY" val="a9bba0ee-f9c1-4a4c-bd22-098fa31a0032"/>
  <p:tag name="COMMONDATA" val="eyJoZGlkIjoiNDdhZmRhYjU0NWExY2I0NTI1MzRiMzJjZDNjYzFjN2MifQ=="/>
  <p:tag name="commondata" val="eyJoZGlkIjoiMmVjMzc0ZDhjNTVhNDdmODJjZDg3NTdkOGZmOGE3Nj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演示</Application>
  <PresentationFormat>宽屏</PresentationFormat>
  <Paragraphs>44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良师客服-小玲老师</cp:lastModifiedBy>
  <cp:revision>194</cp:revision>
  <dcterms:created xsi:type="dcterms:W3CDTF">2019-06-19T02:08:00Z</dcterms:created>
  <dcterms:modified xsi:type="dcterms:W3CDTF">2024-03-06T07:21:24Z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263ACA55EB714C0CA62379D1A334017A_13</vt:lpwstr>
  </property>
</Properties>
</file>